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57" r:id="rId6"/>
    <p:sldId id="273" r:id="rId7"/>
    <p:sldId id="274" r:id="rId8"/>
    <p:sldId id="276" r:id="rId9"/>
    <p:sldId id="272" r:id="rId10"/>
    <p:sldId id="264" r:id="rId11"/>
    <p:sldId id="275" r:id="rId12"/>
    <p:sldId id="278" r:id="rId13"/>
    <p:sldId id="277" r:id="rId14"/>
    <p:sldId id="25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A7CA7-90F2-D337-7770-DBB73308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57CBAD-D848-B352-1317-57F068FAF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16981-32F8-38B3-C12F-F355B7F0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31970-912D-8931-042B-2CD6EBDD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EF739-C24B-2002-9AA7-F9BE2F1D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0F4EE-AF4B-4CB0-7CA5-0B6946BB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6B802B-A042-1A03-BFD0-37666D9D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96AC5-BC03-D97A-4A92-DD4DA492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69BF7-5993-75FC-3672-62DC1DB8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5F10C-073C-1386-3533-4797E873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5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1CC3E-E26A-4DA2-0535-FD036C131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5A87A7-E486-D0D8-8129-4CAF05BA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CF5B7-C479-6B98-4E58-E07B397D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065E8-6766-AF08-BA57-D450A612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77939-A72D-703B-6348-E1F8676E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88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E68E2-6CB5-5845-FB32-3404EC1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955BC-5212-D899-E572-13A8E13C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0ADBD-B7E7-E89F-5C68-800D8030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B46883-1122-9262-EC46-2557ACB3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E364FD-2974-4ABD-1C09-D179F5F4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6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42C04-6403-C35E-7D45-5271FB9F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346D0-8D17-F168-A306-6FF658E5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1FB3F-9424-97EE-4FEC-75638242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8A390-E898-36C1-F808-9195B080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564FD-0742-1ACD-56AD-12346BE6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72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841B0-E711-2331-A4FE-036B3F53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7BE01-0D59-235E-8463-74C3AB158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D406F4-80C6-2C90-120A-D39967A4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0D1BC5-95AE-CC11-70A1-63D1E95C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71777A-5240-AC53-5DF4-B8F9BDD5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18282-BE76-DB9C-149E-F5849E0B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87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1EEBB-DFFE-2FBE-EC97-6F347395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C0CE0-B658-47A1-3120-C43345AB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23B519-ABF6-13E9-C04C-92900551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6ED37B-7CD2-5061-7564-1F90EB47A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D6D573-47AD-14A8-DD7E-E47590E1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304B7E-B72A-ED70-3E7B-4AC2C9C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29D39D-8410-4A2A-36EA-BDE58FC0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D80D29-9FA9-16A5-C9C3-064ECEB1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59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72089-133C-E456-E007-21CAC63B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1CF79A-09D6-EFE7-A714-30AF7243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3F70E9-0724-153C-2020-7B103EC8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33DA1E-264F-D972-9B43-596F85F9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25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A72D67-0167-87C4-8687-6725809B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374A26-992C-8FC2-BF34-EFDB72C5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BD70FA-E985-C41A-7753-C732C842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9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EC06D-A8B5-05BA-923D-F37C518C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73B6E-B511-F310-8B42-7B552D04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621AD-1A1B-1668-B283-9EDFC6EE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2D528-BAAC-BAFC-4F4C-0408814C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16AB8-0F8C-1DE2-0DC7-2791B0EA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78BC22-A674-DDC0-08BF-1C099F56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5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05080-6749-EF71-A0CA-50E256B6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8B807B-878D-43D1-79FE-72D095891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231536-BD66-7B75-7CD0-863AC8267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B92FF-7796-4AAC-8491-51C4C7F4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BF90DF-CB6D-1E45-1941-3DAC572C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57B596-BC20-C201-E53A-79E8D262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B2A849-6EDF-307D-4077-5968F51D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36DDED-0081-8B58-3780-8B2C978A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F75D4-5A2E-5A96-BE19-1187853B3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E0A7-2068-4775-8DBC-37F489819AE8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729E7-F04A-DC84-B34B-9F84DD73B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76ADF-0898-7B7B-30F2-AC03FCE1D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7AF7-E047-432D-ACD5-B5A9CB249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david.sota@alvarezsot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ítulo 3">
            <a:extLst>
              <a:ext uri="{FF2B5EF4-FFF2-40B4-BE49-F238E27FC236}">
                <a16:creationId xmlns:a16="http://schemas.microsoft.com/office/drawing/2014/main" id="{48C16367-0355-DD83-6C3F-DED64F05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52" y="4401831"/>
            <a:ext cx="11067645" cy="11143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s-ES" sz="4800" b="1" dirty="0">
                <a:solidFill>
                  <a:schemeClr val="accent2"/>
                </a:solidFill>
              </a:rPr>
            </a:br>
            <a:r>
              <a:rPr lang="es-ES" sz="4800" b="1" dirty="0">
                <a:solidFill>
                  <a:schemeClr val="accent2"/>
                </a:solidFill>
              </a:rPr>
              <a:t>TRIBUTACIÓN IMPATRIADOS – LEY BECKHAM</a:t>
            </a:r>
            <a:br>
              <a:rPr lang="es-ES" sz="1200" b="1" dirty="0">
                <a:solidFill>
                  <a:schemeClr val="accent2"/>
                </a:solidFill>
              </a:rPr>
            </a:br>
            <a:r>
              <a:rPr lang="es-ES" sz="1200" b="1" dirty="0">
                <a:solidFill>
                  <a:schemeClr val="accent2"/>
                </a:solidFill>
              </a:rPr>
              <a:t>							</a:t>
            </a:r>
            <a:br>
              <a:rPr lang="es-ES" sz="5400" b="1" dirty="0">
                <a:latin typeface="Arial Rounded MT Bold" panose="020F0704030504030204" pitchFamily="34" charset="0"/>
              </a:rPr>
            </a:b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8" name="Marcador de posición de 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3DFCAC6-0291-99DD-3578-D32AA873FE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7019"/>
          <a:stretch/>
        </p:blipFill>
        <p:spPr>
          <a:xfrm>
            <a:off x="20" y="11"/>
            <a:ext cx="12191980" cy="40161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E32F96-A5D9-66D1-81B9-B7E6C553063F}"/>
              </a:ext>
            </a:extLst>
          </p:cNvPr>
          <p:cNvSpPr txBox="1"/>
          <p:nvPr/>
        </p:nvSpPr>
        <p:spPr>
          <a:xfrm>
            <a:off x="9637776" y="6073357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/>
              <a:t>David Sota </a:t>
            </a:r>
            <a:r>
              <a:rPr lang="es-ES" sz="1800" b="1" dirty="0" err="1"/>
              <a:t>Antoñanzas</a:t>
            </a:r>
            <a:endParaRPr lang="es-ES" sz="1800" b="1" dirty="0"/>
          </a:p>
          <a:p>
            <a:r>
              <a:rPr lang="es-ES" b="1" dirty="0">
                <a:solidFill>
                  <a:srgbClr val="00B050"/>
                </a:solidFill>
              </a:rPr>
              <a:t>Abogado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B3DC5F-7379-BF75-34F4-240C87B9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8" y="5786895"/>
            <a:ext cx="1416383" cy="10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5319DA-F5FB-BE53-0DFA-3B9DB0236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BBC79-2E70-E913-39AD-FC5CA8D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VENTAJAS DEL RÉGIMEN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E02C08-AB43-D6B5-14FA-65E4B7DA3282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B1106352-5B28-8845-A8FC-CE715A82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D4799A5-AEA2-EAE4-A805-A82938B1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747" y="1253331"/>
            <a:ext cx="9085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Menor tributación para rentas altas: </a:t>
            </a:r>
          </a:p>
          <a:p>
            <a:pPr marL="0" indent="0">
              <a:buNone/>
            </a:pPr>
            <a:r>
              <a:rPr lang="es-ES" dirty="0"/>
              <a:t>Tipo del </a:t>
            </a:r>
            <a:r>
              <a:rPr lang="es-ES" b="1" dirty="0">
                <a:solidFill>
                  <a:schemeClr val="accent6"/>
                </a:solidFill>
              </a:rPr>
              <a:t>24% para los primeros 600.000€ </a:t>
            </a:r>
            <a:r>
              <a:rPr lang="es-ES" dirty="0"/>
              <a:t>(en adelante al tipo del 47%) </a:t>
            </a:r>
            <a:r>
              <a:rPr lang="es-ES" sz="2400" dirty="0"/>
              <a:t>frente al Tipo progresivo de la Base General del </a:t>
            </a:r>
            <a:r>
              <a:rPr lang="es-ES" sz="2400" b="1" dirty="0"/>
              <a:t>IRPF</a:t>
            </a:r>
            <a:r>
              <a:rPr lang="es-ES" sz="2400" dirty="0"/>
              <a:t> (hasta 50%) </a:t>
            </a:r>
            <a:endParaRPr lang="es-ES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No tributación en España de las rentas extranjeras: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Tributación en el </a:t>
            </a:r>
            <a:r>
              <a:rPr lang="es-ES" b="1" dirty="0"/>
              <a:t>IP y el ISGF</a:t>
            </a:r>
            <a:r>
              <a:rPr lang="es-ES" dirty="0"/>
              <a:t> por obligación real (solamente por el patrimonio en España)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05F55E-4F3B-1D38-A9E6-C348D5A76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981601"/>
            <a:ext cx="892401" cy="94308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6CDA15-03D2-4C66-AB80-900ECF502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292684"/>
            <a:ext cx="892401" cy="96758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677D93D-8971-26DB-1C19-9469A3950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61589"/>
            <a:ext cx="892401" cy="94308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48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2382-A924-D8BC-87BD-E0EF9E2D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77BB49-5759-02AE-3BB9-AE085227E0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F63622-FF4D-B898-ED2F-7475AE95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DESVENTAJAS DEL RÉGIMEN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9354C5B-ACDD-F246-A49A-E808B3A01BB5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8C6AF9A-65BF-D5E7-F9C1-DBD0A8AC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B3154DD-D2FD-EC13-6772-B1C0EDAD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571"/>
            <a:ext cx="9955305" cy="4351338"/>
          </a:xfrm>
        </p:spPr>
        <p:txBody>
          <a:bodyPr>
            <a:normAutofit/>
          </a:bodyPr>
          <a:lstStyle/>
          <a:p>
            <a:r>
              <a:rPr lang="es-ES" dirty="0"/>
              <a:t>No se aplican exenciones (despido, maternidad…) ni reducciones (rentas irregulares), ni ciertos gastos (</a:t>
            </a:r>
            <a:r>
              <a:rPr lang="es-ES" dirty="0" err="1"/>
              <a:t>Seg</a:t>
            </a:r>
            <a:r>
              <a:rPr lang="es-ES" dirty="0"/>
              <a:t>. </a:t>
            </a:r>
            <a:r>
              <a:rPr lang="es-ES" dirty="0" err="1"/>
              <a:t>Soc</a:t>
            </a:r>
            <a:r>
              <a:rPr lang="es-ES" dirty="0"/>
              <a:t>) propias del IRPF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No se pueden compensar rentas negativas</a:t>
            </a:r>
          </a:p>
          <a:p>
            <a:endParaRPr lang="es-ES" b="1" dirty="0"/>
          </a:p>
          <a:p>
            <a:r>
              <a:rPr lang="es-ES" dirty="0"/>
              <a:t>No resultan de aplicación los Convenios para evitar la doble imposición (riesgo de doble imposición) </a:t>
            </a:r>
            <a:endParaRPr lang="es-ES" b="1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5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A9EA-8EE4-D8B1-4749-8F5A85FF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ED89B0-9001-B5E1-BB5A-6F580EB8BC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56D08C-C6E3-451B-47C9-95E6B22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APLICACIÓN DEL RÉGIMEN ESPECIAL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F694B4-083F-0382-56D5-044D5BDC877A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1482CF5-2FA9-3E2C-3014-E3A2496F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0287C28-F61B-20FC-8D46-1CE60BE0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571"/>
            <a:ext cx="9955305" cy="4351338"/>
          </a:xfrm>
        </p:spPr>
        <p:txBody>
          <a:bodyPr>
            <a:normAutofit/>
          </a:bodyPr>
          <a:lstStyle/>
          <a:p>
            <a:r>
              <a:rPr lang="es-ES" b="1" dirty="0"/>
              <a:t>Ejercicio de la opción: </a:t>
            </a:r>
            <a:r>
              <a:rPr lang="es-ES" dirty="0"/>
              <a:t>Solicitud en plazo </a:t>
            </a:r>
            <a:r>
              <a:rPr lang="es-ES" b="1" dirty="0">
                <a:solidFill>
                  <a:schemeClr val="accent6"/>
                </a:solidFill>
              </a:rPr>
              <a:t>6 meses </a:t>
            </a:r>
            <a:r>
              <a:rPr lang="es-ES" dirty="0"/>
              <a:t>desde la entrada en España o desde el inicio de la actividad.</a:t>
            </a:r>
          </a:p>
          <a:p>
            <a:endParaRPr lang="es-ES" dirty="0"/>
          </a:p>
          <a:p>
            <a:r>
              <a:rPr lang="es-ES" b="1" dirty="0"/>
              <a:t>Duración: </a:t>
            </a:r>
            <a:r>
              <a:rPr lang="es-ES" dirty="0"/>
              <a:t>Período de adquisición de la residencia fiscal y los 5 ejercicios siguientes </a:t>
            </a:r>
          </a:p>
          <a:p>
            <a:endParaRPr lang="es-ES" b="1" dirty="0"/>
          </a:p>
          <a:p>
            <a:r>
              <a:rPr lang="es-ES" b="1" dirty="0"/>
              <a:t>Renuncia: </a:t>
            </a:r>
            <a:r>
              <a:rPr lang="es-ES" dirty="0"/>
              <a:t>Nov-Dic del ejercicio anterior</a:t>
            </a:r>
          </a:p>
          <a:p>
            <a:endParaRPr lang="es-ES" b="1" dirty="0"/>
          </a:p>
          <a:p>
            <a:r>
              <a:rPr lang="es-ES" b="1" dirty="0"/>
              <a:t>Exclusión: </a:t>
            </a:r>
            <a:r>
              <a:rPr lang="es-ES" dirty="0"/>
              <a:t>en caso de incumplimiento, efecto en ese ejercicio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74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55772-DEBD-2EDB-AA3A-3AE8765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AC6DB6-1406-0CEC-30F9-A296B40E79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32E49E-7BA3-8E17-2282-0F33BC4B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Otros incentivos nuevos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28EB89C-A956-CDDB-0F5D-0754EF2A841A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B025731-F176-4F71-0CAF-2954DF25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0"/>
            <a:ext cx="1266094" cy="957444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468F290-213A-12B5-A09D-7F1CC2D7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571"/>
            <a:ext cx="10515600" cy="4552343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LEY MBAPPÉ: Comunidad de Madrid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2400" b="1" dirty="0"/>
              <a:t>Objetivo: </a:t>
            </a:r>
            <a:r>
              <a:rPr lang="es-ES" sz="2400" dirty="0"/>
              <a:t>Atraer inversores a la Comunidad de Madrid</a:t>
            </a:r>
          </a:p>
          <a:p>
            <a:r>
              <a:rPr lang="es-ES" sz="2400" b="1" dirty="0"/>
              <a:t>Beneficio: </a:t>
            </a:r>
            <a:r>
              <a:rPr lang="es-ES" sz="2400" dirty="0"/>
              <a:t>Deducción en la cuota del IRPF del 20% de ciertas inversiones realizadas por residentes en dicha Comunidad.</a:t>
            </a:r>
          </a:p>
          <a:p>
            <a:r>
              <a:rPr lang="es-ES" sz="2400" b="1" dirty="0"/>
              <a:t>Quiénes</a:t>
            </a:r>
            <a:r>
              <a:rPr lang="es-ES" sz="2400" dirty="0"/>
              <a:t> pueden optar: Personas físicas, hayan sido No residentes durante 5 años, desplazadas a partir 1-1-2024, mantengan residencia fiscal durante 6 años.</a:t>
            </a:r>
          </a:p>
          <a:p>
            <a:endParaRPr lang="es-ES" sz="2400" dirty="0"/>
          </a:p>
          <a:p>
            <a:r>
              <a:rPr lang="es-ES" sz="2400" dirty="0"/>
              <a:t>Incompatible con Régimen de Impatriados (Ley Beckham)	</a:t>
            </a:r>
          </a:p>
        </p:txBody>
      </p:sp>
    </p:spTree>
    <p:extLst>
      <p:ext uri="{BB962C8B-B14F-4D97-AF65-F5344CB8AC3E}">
        <p14:creationId xmlns:p14="http://schemas.microsoft.com/office/powerpoint/2010/main" val="224621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8DF513-E674-71E0-608B-ACD989B88A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4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123AFF-FDB4-C0B6-0B8E-2640AF938190}"/>
              </a:ext>
            </a:extLst>
          </p:cNvPr>
          <p:cNvSpPr txBox="1"/>
          <p:nvPr/>
        </p:nvSpPr>
        <p:spPr>
          <a:xfrm>
            <a:off x="996696" y="1769711"/>
            <a:ext cx="810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50"/>
                </a:solidFill>
              </a:rPr>
              <a:t>MUCHAS GRACIAS 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2A6A1B-F2DD-EAA1-1C71-595D7F27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80" y="2304662"/>
            <a:ext cx="4758612" cy="427156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0195D4C-E6BA-C25A-C249-8879639F297B}"/>
              </a:ext>
            </a:extLst>
          </p:cNvPr>
          <p:cNvSpPr/>
          <p:nvPr/>
        </p:nvSpPr>
        <p:spPr>
          <a:xfrm>
            <a:off x="6583680" y="5147939"/>
            <a:ext cx="3877056" cy="29429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david.sota@alvarezsota.es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42B4A7-AC87-CB81-D7F1-D2C18D69586C}"/>
              </a:ext>
            </a:extLst>
          </p:cNvPr>
          <p:cNvSpPr/>
          <p:nvPr/>
        </p:nvSpPr>
        <p:spPr>
          <a:xfrm>
            <a:off x="6583680" y="5736529"/>
            <a:ext cx="3877056" cy="29429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984 25 18 05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2D7761-9BF9-BB99-CE41-E713DCE6B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291" y="2958729"/>
            <a:ext cx="3778445" cy="20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5319DA-F5FB-BE53-0DFA-3B9DB0236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BBC79-2E70-E913-39AD-FC5CA8D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IRPF: RENTA MUNDIAL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E02C08-AB43-D6B5-14FA-65E4B7DA3282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B1106352-5B28-8845-A8FC-CE715A82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FEFAF6E-F01F-1FC2-66FE-1B684F653CB8}"/>
              </a:ext>
            </a:extLst>
          </p:cNvPr>
          <p:cNvSpPr txBox="1">
            <a:spLocks/>
          </p:cNvSpPr>
          <p:nvPr/>
        </p:nvSpPr>
        <p:spPr>
          <a:xfrm>
            <a:off x="990241" y="14125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LOS </a:t>
            </a:r>
            <a:r>
              <a:rPr lang="es-ES" b="1" dirty="0"/>
              <a:t>“RESIDENTES” </a:t>
            </a:r>
            <a:r>
              <a:rPr lang="es-ES" sz="2400" dirty="0"/>
              <a:t>TRIBUTAN EN ESPAÑA POR SU </a:t>
            </a:r>
            <a:r>
              <a:rPr lang="es-ES" sz="4000" b="1" dirty="0">
                <a:solidFill>
                  <a:srgbClr val="00B050"/>
                </a:solidFill>
              </a:rPr>
              <a:t>RENTA MUNDIAL </a:t>
            </a:r>
          </a:p>
          <a:p>
            <a:pPr marL="0" indent="0">
              <a:buNone/>
            </a:pPr>
            <a:r>
              <a:rPr lang="es-ES" b="1" dirty="0"/>
              <a:t>TODAS las que obtengan, de cualquier tipo, en cualquier parte del mundo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BASE GENERAL		Tarifa progresiva 19% - 50%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BASE DEL AHORRO	Tarifa progresiva 19% - 30%</a:t>
            </a:r>
          </a:p>
        </p:txBody>
      </p:sp>
    </p:spTree>
    <p:extLst>
      <p:ext uri="{BB962C8B-B14F-4D97-AF65-F5344CB8AC3E}">
        <p14:creationId xmlns:p14="http://schemas.microsoft.com/office/powerpoint/2010/main" val="345748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5319DA-F5FB-BE53-0DFA-3B9DB0236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BBC79-2E70-E913-39AD-FC5CA8D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IRPF: RESIDENCIA HABITUAL EN ESPAÑA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E02C08-AB43-D6B5-14FA-65E4B7DA3282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B1106352-5B28-8845-A8FC-CE715A82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B82462E-3EA1-B48C-8B62-7E459497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45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39750" indent="-539750">
              <a:buFont typeface="+mj-lt"/>
              <a:buAutoNum type="arabicPeriod"/>
            </a:pPr>
            <a:r>
              <a:rPr lang="es-ES" sz="3800" b="1" dirty="0"/>
              <a:t>PERMANENCIA FÍSICA </a:t>
            </a:r>
            <a:r>
              <a:rPr lang="es-ES" dirty="0"/>
              <a:t>EN ESPAÑA – MÁS DE 183 DÍAS EN EL AÑO NATURAL</a:t>
            </a:r>
          </a:p>
          <a:p>
            <a:pPr marL="0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/>
              <a:t>AUSENCIAS ESPORÁDICAS</a:t>
            </a:r>
          </a:p>
          <a:p>
            <a:pPr marL="457200" lvl="1" indent="0">
              <a:buNone/>
            </a:pPr>
            <a:r>
              <a:rPr lang="es-ES" dirty="0"/>
              <a:t>ACREDITACIÓN RESIDENCIA FISCAL EN OTRO PAÍS – Certificados</a:t>
            </a:r>
          </a:p>
          <a:p>
            <a:pPr marL="457200" lvl="1" indent="0">
              <a:buNone/>
            </a:pPr>
            <a:r>
              <a:rPr lang="es-ES" dirty="0"/>
              <a:t>Paraísos fiscales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r>
              <a:rPr lang="es-ES" b="1" dirty="0"/>
              <a:t>NÚCLEO </a:t>
            </a:r>
            <a:r>
              <a:rPr lang="es-ES" dirty="0"/>
              <a:t>PRINCIPAL</a:t>
            </a:r>
            <a:r>
              <a:rPr lang="es-ES" b="1" dirty="0"/>
              <a:t> </a:t>
            </a:r>
            <a:r>
              <a:rPr lang="es-ES" dirty="0"/>
              <a:t>O LA BASE DE SUS ACTIVIDADES O </a:t>
            </a:r>
            <a:r>
              <a:rPr lang="es-ES" sz="3800" b="1" dirty="0"/>
              <a:t>INTERESES ECONÓMICOS</a:t>
            </a:r>
            <a:r>
              <a:rPr lang="es-ES" dirty="0"/>
              <a:t>, DIRECTA O INDIRECTA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/>
              <a:t>RENTA Y PATRIMONIO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* FAMILIA: </a:t>
            </a:r>
            <a:r>
              <a:rPr lang="es-ES" dirty="0"/>
              <a:t>Presunción en caso de residencia en España del cónyuge e hijos menores</a:t>
            </a:r>
          </a:p>
        </p:txBody>
      </p:sp>
    </p:spTree>
    <p:extLst>
      <p:ext uri="{BB962C8B-B14F-4D97-AF65-F5344CB8AC3E}">
        <p14:creationId xmlns:p14="http://schemas.microsoft.com/office/powerpoint/2010/main" val="39142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5319DA-F5FB-BE53-0DFA-3B9DB0236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BBC79-2E70-E913-39AD-FC5CA8D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8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IRNR: “NO RESIDENTES”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E02C08-AB43-D6B5-14FA-65E4B7DA3282}"/>
              </a:ext>
            </a:extLst>
          </p:cNvPr>
          <p:cNvCxnSpPr>
            <a:cxnSpLocks/>
          </p:cNvCxnSpPr>
          <p:nvPr/>
        </p:nvCxnSpPr>
        <p:spPr>
          <a:xfrm>
            <a:off x="384048" y="1010559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B1106352-5B28-8845-A8FC-CE715A82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477064E-8B77-1433-8887-89CD133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44" y="149610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NO RESIDENCIA HABITUAL EN ESPAÑA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TRIBUTAN EN ESPAÑA POR LAS RENTAS</a:t>
            </a:r>
          </a:p>
          <a:p>
            <a:pPr marL="0" indent="0">
              <a:buNone/>
            </a:pPr>
            <a:r>
              <a:rPr lang="es-ES" dirty="0"/>
              <a:t>QUE SE ENTIENDAN </a:t>
            </a:r>
            <a:r>
              <a:rPr lang="es-ES" b="1" dirty="0"/>
              <a:t>OBTENIDAS EN </a:t>
            </a:r>
          </a:p>
          <a:p>
            <a:pPr marL="0" indent="0">
              <a:buNone/>
            </a:pPr>
            <a:r>
              <a:rPr lang="es-ES" b="1" dirty="0"/>
              <a:t>ESPAÑA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Tipos: 24% general - 19% UE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905F14-33C2-F4A6-904A-D96E7D3D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27" y="1536465"/>
            <a:ext cx="4405529" cy="330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550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5319DA-F5FB-BE53-0DFA-3B9DB0236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BBC79-2E70-E913-39AD-FC5CA8DF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RÉGIMEN ESPECIAL PARA TRABAJADORES DESPLAZADOS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69E36-F68A-239B-85E4-7D8096FE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339"/>
            <a:ext cx="10515600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3600" b="1" dirty="0"/>
              <a:t>Objetivo: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800" dirty="0"/>
              <a:t>Atraer capital humano cualificado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800" dirty="0"/>
              <a:t>Modernizar y aumentar el beneficio de las empresas,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800" dirty="0"/>
              <a:t>Hacer más competitiva la economía española</a:t>
            </a:r>
          </a:p>
          <a:p>
            <a:pPr marL="457200" lvl="1" indent="0">
              <a:buNone/>
            </a:pPr>
            <a:endParaRPr lang="es-E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/>
              <a:t>Inicio año 2004, dos reformas (2010, 2015), </a:t>
            </a:r>
            <a:r>
              <a:rPr lang="es-ES" sz="3200" b="1" dirty="0"/>
              <a:t>última reforma 2023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/>
              <a:t>Habitual: extranjeros enviados a España o españoles retornados</a:t>
            </a:r>
            <a:endParaRPr lang="es-ES" sz="48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E02C08-AB43-D6B5-14FA-65E4B7DA3282}"/>
              </a:ext>
            </a:extLst>
          </p:cNvPr>
          <p:cNvCxnSpPr>
            <a:cxnSpLocks/>
          </p:cNvCxnSpPr>
          <p:nvPr/>
        </p:nvCxnSpPr>
        <p:spPr>
          <a:xfrm>
            <a:off x="384048" y="1069220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14564B5-39AF-C00D-DB18-6E852232F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2A8CE-9B39-6B54-2A1F-E44301D23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7DCCC1-36B5-EB51-ACEE-266FBA783B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502155-326D-D2D4-931A-EDF49ECC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OTROS PAISES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89D2-C8B6-C397-C0B0-1AE6874B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0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3600" dirty="0"/>
              <a:t>Portugal: 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R</a:t>
            </a:r>
            <a:r>
              <a:rPr lang="es-E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égimen de residente no habitual, tributación al tipo del 20%  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(suprimido en 2024)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/>
              <a:t>Italia:</a:t>
            </a:r>
            <a:r>
              <a:rPr lang="es-ES" sz="4400" dirty="0"/>
              <a:t> 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Reducción de rentas (inicio hasta 90%, actual al 50%)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/>
              <a:t>Países Bajos: 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30% </a:t>
            </a:r>
            <a:r>
              <a:rPr lang="es-ES" sz="2000" dirty="0" err="1">
                <a:solidFill>
                  <a:srgbClr val="222222"/>
                </a:solidFill>
                <a:latin typeface="Open Sans" panose="020B0606030504020204" pitchFamily="34" charset="0"/>
              </a:rPr>
              <a:t>Ruling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 (exención hasta el 30% de las rentas)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/>
              <a:t>Reino Unido: </a:t>
            </a:r>
            <a:r>
              <a:rPr lang="es-ES" sz="2000" dirty="0">
                <a:solidFill>
                  <a:srgbClr val="222222"/>
                </a:solidFill>
                <a:latin typeface="Open Sans" panose="020B0606030504020204" pitchFamily="34" charset="0"/>
              </a:rPr>
              <a:t>Régimen “non-dom”, no tributan las rentas extranjeras (suprimido abril 2025)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3600" dirty="0"/>
              <a:t>Nueva tendencia: </a:t>
            </a:r>
            <a:r>
              <a:rPr lang="es-ES" sz="3600" i="1" dirty="0"/>
              <a:t>“criterio de nacionalidad”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6A3647-4045-F087-285D-412BE4878765}"/>
              </a:ext>
            </a:extLst>
          </p:cNvPr>
          <p:cNvCxnSpPr>
            <a:cxnSpLocks/>
          </p:cNvCxnSpPr>
          <p:nvPr/>
        </p:nvCxnSpPr>
        <p:spPr>
          <a:xfrm>
            <a:off x="384048" y="1069220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BEF0603-CEBF-233D-E196-D64D061B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7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FAD3-0B74-7F25-1970-8AE1C438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397B30-1E10-E2C7-CA6D-3EF9244900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C2CD2E-3345-E965-5DE6-B7F0F757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RÉGIMEN ESPECIAL PARA TRABAJADORES DESPLAZADOS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C99FD-9E7E-49C6-F09E-2D8E6E22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464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Opción de tributación como “No Residentes” durante 6 períodos</a:t>
            </a:r>
          </a:p>
          <a:p>
            <a:pPr marL="0" indent="0">
              <a:buNone/>
            </a:pPr>
            <a:endParaRPr lang="es-E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/>
              <a:t>Reduce la tributación de los </a:t>
            </a:r>
            <a:r>
              <a:rPr lang="es-ES" sz="3200" b="1" dirty="0">
                <a:solidFill>
                  <a:srgbClr val="00B050"/>
                </a:solidFill>
              </a:rPr>
              <a:t>primeros 600.000€ al tipo del 24%</a:t>
            </a:r>
          </a:p>
          <a:p>
            <a:pPr marL="0" indent="0">
              <a:buNone/>
            </a:pPr>
            <a:endParaRPr lang="es-E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/>
              <a:t>Limita la tributación a las </a:t>
            </a:r>
            <a:r>
              <a:rPr lang="es-ES" sz="3200" b="1" dirty="0">
                <a:solidFill>
                  <a:srgbClr val="00B050"/>
                </a:solidFill>
              </a:rPr>
              <a:t>rentas de fuente española* </a:t>
            </a:r>
            <a:r>
              <a:rPr lang="es-ES" sz="1800" dirty="0"/>
              <a:t>(</a:t>
            </a:r>
            <a:r>
              <a:rPr lang="es-ES" sz="1800" b="1" dirty="0"/>
              <a:t>excluyendo </a:t>
            </a:r>
            <a:r>
              <a:rPr lang="es-ES" sz="1800" dirty="0"/>
              <a:t>las obtenidas en el extranjero, que tributarán, en su caso, según el país en el que se obtengan)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r>
              <a:rPr lang="es-ES" sz="1200" dirty="0"/>
              <a:t>*</a:t>
            </a:r>
            <a:r>
              <a:rPr lang="es-ES" sz="1400" dirty="0"/>
              <a:t>Salvo Actividades “emprendedoras” y Rentas del Trabajo extranjeras</a:t>
            </a:r>
          </a:p>
          <a:p>
            <a:pPr marL="0" indent="0">
              <a:buNone/>
            </a:pPr>
            <a:endParaRPr lang="es-ES" sz="48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36AA630-AF70-2525-4C70-4C883ECC1A8D}"/>
              </a:ext>
            </a:extLst>
          </p:cNvPr>
          <p:cNvCxnSpPr>
            <a:cxnSpLocks/>
          </p:cNvCxnSpPr>
          <p:nvPr/>
        </p:nvCxnSpPr>
        <p:spPr>
          <a:xfrm>
            <a:off x="384048" y="1069220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714C4D2F-AEF4-8B5F-7E94-C9F7F3F0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DBB2A-6584-DA7B-EA4B-3AF9CD3A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C5683E-AD07-F63A-1D1B-A60EC8F6E4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82B350-B1C3-C9DC-168A-5026506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QUIÉNES PUEDEN OPTAR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51956-5DE9-0B8B-A3AA-00774F01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residentes” </a:t>
            </a:r>
            <a:r>
              <a:rPr lang="es-E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5 períodos anteriores al desplazamiento a España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Motivo del </a:t>
            </a:r>
            <a:r>
              <a:rPr lang="es-ES" sz="26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desplazamiento: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s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de contrato de trabajo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s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Ordenado por empleador: carta de desplazamiento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actividad laboral se pres</a:t>
            </a:r>
            <a:r>
              <a:rPr lang="es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a distancia (exclusivamente medios informáticos…) se entiende cumplida si VISADO para Teletrabajo.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Administrador </a:t>
            </a: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 entidad patrimonial +25% de participación)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económica “</a:t>
            </a:r>
            <a:r>
              <a:rPr lang="es-E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emprendedora</a:t>
            </a: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s-E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innovadora+interés</a:t>
            </a: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informe ENISA)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profesional “</a:t>
            </a:r>
            <a:r>
              <a:rPr lang="es-E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 cualificado</a:t>
            </a: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que preste servicios: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s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empresas “emergentes” – proyecto innovador y escalable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s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Formación, investigación, desarrollo e innovación (remuneración +40% rendimientos)   </a:t>
            </a:r>
          </a:p>
          <a:p>
            <a:pPr marL="0" indent="0">
              <a:buNone/>
            </a:pPr>
            <a:endParaRPr lang="es-ES" sz="1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1B04245-F87A-0D03-7D7D-2ACE898351F1}"/>
              </a:ext>
            </a:extLst>
          </p:cNvPr>
          <p:cNvCxnSpPr>
            <a:cxnSpLocks/>
          </p:cNvCxnSpPr>
          <p:nvPr/>
        </p:nvCxnSpPr>
        <p:spPr>
          <a:xfrm>
            <a:off x="384048" y="1069220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6D366B9-5F91-1676-79BF-59813AAF4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4E21-2689-E6B6-88F8-93866C64C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D619F5-BFD5-DCAB-9B88-1C8C5B4C0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3909"/>
            <a:ext cx="12192000" cy="10940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DEDA07-F71E-520D-E40C-C00B31EB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QUIÉNES PUEDEN OPTAR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87691-A16D-8471-C8FA-EC9043CC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No obtenga rentas que se calificarían como “establecimiento permanente” en España </a:t>
            </a:r>
            <a:r>
              <a:rPr lang="es-ES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(salvo 3 y 4 anteriores) </a:t>
            </a:r>
          </a:p>
          <a:p>
            <a:pPr marL="0" indent="0">
              <a:buNone/>
            </a:pPr>
            <a:endParaRPr lang="es-E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s-E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Familiares del desplazado:</a:t>
            </a:r>
          </a:p>
          <a:p>
            <a:pPr marL="0" indent="0">
              <a:buNone/>
            </a:pPr>
            <a:r>
              <a:rPr lang="es-E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 incluir al cónyuge </a:t>
            </a:r>
            <a:r>
              <a:rPr lang="es-E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 su caso también al progenitor)</a:t>
            </a:r>
            <a:r>
              <a:rPr lang="es-E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hijos menores de 25 años que se desplacen con el contribuyente principal </a:t>
            </a:r>
            <a:r>
              <a:rPr lang="es-E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en un momento posterior dentro del primer periodo de aplicación.</a:t>
            </a:r>
            <a:endParaRPr lang="es-ES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suma de sus bases imponibles sea inferior a la del principal.</a:t>
            </a:r>
          </a:p>
          <a:p>
            <a:pPr marL="0" indent="0">
              <a:buNone/>
            </a:pPr>
            <a:endParaRPr lang="es-E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8D04E7E-3380-FC1A-D5A9-2F7ADB6AE827}"/>
              </a:ext>
            </a:extLst>
          </p:cNvPr>
          <p:cNvCxnSpPr>
            <a:cxnSpLocks/>
          </p:cNvCxnSpPr>
          <p:nvPr/>
        </p:nvCxnSpPr>
        <p:spPr>
          <a:xfrm>
            <a:off x="384048" y="1069220"/>
            <a:ext cx="11430000" cy="0"/>
          </a:xfrm>
          <a:prstGeom prst="line">
            <a:avLst/>
          </a:prstGeom>
          <a:ln w="15875">
            <a:solidFill>
              <a:srgbClr val="3BA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D4A2B2D-F2F0-D6EF-F987-5DE7D0BDB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094" cy="9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8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826</Words>
  <Application>Microsoft Office PowerPoint</Application>
  <PresentationFormat>Panorámica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Open Sans</vt:lpstr>
      <vt:lpstr>Wingdings</vt:lpstr>
      <vt:lpstr>Tema de Office</vt:lpstr>
      <vt:lpstr> TRIBUTACIÓN IMPATRIADOS – LEY BECKHAM         </vt:lpstr>
      <vt:lpstr>IRPF: RENTA MUNDIAL </vt:lpstr>
      <vt:lpstr>IRPF: RESIDENCIA HABITUAL EN ESPAÑA</vt:lpstr>
      <vt:lpstr>IRNR: “NO RESIDENTES”</vt:lpstr>
      <vt:lpstr>RÉGIMEN ESPECIAL PARA TRABAJADORES DESPLAZADOS</vt:lpstr>
      <vt:lpstr>OTROS PAISES</vt:lpstr>
      <vt:lpstr>RÉGIMEN ESPECIAL PARA TRABAJADORES DESPLAZADOS</vt:lpstr>
      <vt:lpstr>QUIÉNES PUEDEN OPTAR</vt:lpstr>
      <vt:lpstr>QUIÉNES PUEDEN OPTAR</vt:lpstr>
      <vt:lpstr>VENTAJAS DEL RÉGIMEN</vt:lpstr>
      <vt:lpstr>DESVENTAJAS DEL RÉGIMEN</vt:lpstr>
      <vt:lpstr>APLICACIÓN DEL RÉGIMEN ESPECIAL</vt:lpstr>
      <vt:lpstr>Otros incentivos nuevos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Yolanda Méndez Álvarez</dc:creator>
  <cp:lastModifiedBy>david.sota</cp:lastModifiedBy>
  <cp:revision>9</cp:revision>
  <dcterms:created xsi:type="dcterms:W3CDTF">2023-12-19T18:04:06Z</dcterms:created>
  <dcterms:modified xsi:type="dcterms:W3CDTF">2025-01-17T10:53:43Z</dcterms:modified>
</cp:coreProperties>
</file>